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0496180-1444-4F90-A8A3-F3FD29E87850}">
          <p14:sldIdLst>
            <p14:sldId id="256"/>
            <p14:sldId id="257"/>
            <p14:sldId id="258"/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 varScale="1">
        <p:scale>
          <a:sx n="87" d="100"/>
          <a:sy n="87" d="100"/>
        </p:scale>
        <p:origin x="90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02B17-2109-4E12-9040-C8F1E069AADC}" type="datetimeFigureOut">
              <a:rPr lang="en-CA" smtClean="0"/>
              <a:t>2017-06-04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3C770-A778-406F-999E-B78F965D03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936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5108-1892-4B66-8B83-C3461F30C18E}" type="datetime1">
              <a:rPr lang="en-CA" smtClean="0"/>
              <a:t>2017-06-04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98A7-AE86-4BAC-9A84-695EB7763D93}" type="datetime1">
              <a:rPr lang="en-CA" smtClean="0"/>
              <a:t>2017-06-04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6F34D-5CCE-4207-99C2-C589CD0A8F5A}" type="datetime1">
              <a:rPr lang="en-CA" smtClean="0"/>
              <a:t>2017-06-04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1366C-6E4E-4441-A66A-897CD03DFE1B}" type="datetime1">
              <a:rPr lang="en-CA" smtClean="0"/>
              <a:t>2017-06-04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38CC-3FDE-4177-BB00-EECCC39270B8}" type="datetime1">
              <a:rPr lang="en-CA" smtClean="0"/>
              <a:t>2017-06-04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9474-0E3E-4019-872C-5B15CFF06255}" type="datetime1">
              <a:rPr lang="en-CA" smtClean="0"/>
              <a:t>2017-06-04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C2EA-3415-4B25-9840-9C94368EF2C9}" type="datetime1">
              <a:rPr lang="en-CA" smtClean="0"/>
              <a:t>2017-06-04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E66A5-7CFB-4D01-81BA-2A943A13F751}" type="datetime1">
              <a:rPr lang="en-CA" smtClean="0"/>
              <a:t>2017-06-04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2684E-A64C-42FB-BEC6-6C282F7F8876}" type="datetime1">
              <a:rPr lang="en-CA" smtClean="0"/>
              <a:t>2017-06-04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A6D8-565D-40F6-948A-AF710E4F9C75}" type="datetime1">
              <a:rPr lang="en-CA" smtClean="0"/>
              <a:t>2017-06-04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D22B0-21B1-46F4-9358-C9F00FB3F27A}" type="datetime1">
              <a:rPr lang="en-CA" smtClean="0"/>
              <a:t>2017-06-04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013ECCC-C0A6-42FD-B852-97B8172B19D9}" type="datetime1">
              <a:rPr lang="en-CA" smtClean="0"/>
              <a:t>2017-06-04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CA" smtClean="0"/>
              <a:t>http://www.littleleadersassociation.com</a:t>
            </a:r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07D4F91-6424-4F40-989C-86ABCB893F85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908720"/>
            <a:ext cx="8229600" cy="229168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i="1" dirty="0" smtClean="0">
                <a:effectLst/>
              </a:rPr>
              <a:t>3 Secrets to talking with your kids &amp; have them listen</a:t>
            </a:r>
            <a:endParaRPr lang="en-CA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107504" y="6416675"/>
            <a:ext cx="5912296" cy="365125"/>
          </a:xfrm>
        </p:spPr>
        <p:txBody>
          <a:bodyPr/>
          <a:lstStyle/>
          <a:p>
            <a:r>
              <a:rPr lang="en-CA" dirty="0"/>
              <a:t>https://creatinglittlelead.wixsite.com</a:t>
            </a:r>
            <a:endParaRPr lang="en-CA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1</a:t>
            </a:fld>
            <a:endParaRPr lang="en-CA"/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/>
              <a:t>Developing mutual respect between you and your child.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37112"/>
            <a:ext cx="1787558" cy="2255101"/>
          </a:xfrm>
          <a:prstGeom prst="rect">
            <a:avLst/>
          </a:prstGeom>
        </p:spPr>
      </p:pic>
      <p:pic>
        <p:nvPicPr>
          <p:cNvPr id="5" name="Intro to 3 Secrets...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  <a:latin typeface="Comic Sans MS" pitchFamily="66" charset="0"/>
              </a:rPr>
              <a:t>Objective:</a:t>
            </a:r>
            <a:endParaRPr lang="en-CA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3392016" cy="365125"/>
          </a:xfrm>
        </p:spPr>
        <p:txBody>
          <a:bodyPr/>
          <a:lstStyle/>
          <a:p>
            <a:r>
              <a:rPr lang="en-CA" dirty="0"/>
              <a:t>https://creatinglittlelead.wixsite.com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2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1475656" y="1305342"/>
            <a:ext cx="53823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/>
              <a:t> </a:t>
            </a:r>
            <a:endParaRPr lang="en-CA" cap="all" dirty="0"/>
          </a:p>
          <a:p>
            <a:r>
              <a:rPr lang="en-US" dirty="0">
                <a:latin typeface="Comic Sans MS" pitchFamily="66" charset="0"/>
              </a:rPr>
              <a:t>During the course of this seminar we will </a:t>
            </a:r>
            <a:r>
              <a:rPr lang="en-US" dirty="0" smtClean="0">
                <a:latin typeface="Comic Sans MS" pitchFamily="66" charset="0"/>
              </a:rPr>
              <a:t>explore 3 secrets </a:t>
            </a:r>
            <a:r>
              <a:rPr lang="en-US" dirty="0">
                <a:latin typeface="Comic Sans MS" pitchFamily="66" charset="0"/>
              </a:rPr>
              <a:t>that will help you communicate more effectively with your child and </a:t>
            </a:r>
            <a:r>
              <a:rPr lang="en-US" dirty="0" smtClean="0">
                <a:latin typeface="Comic Sans MS" pitchFamily="66" charset="0"/>
              </a:rPr>
              <a:t>improve co-operation.</a:t>
            </a:r>
            <a:endParaRPr lang="en-CA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 </a:t>
            </a:r>
            <a:endParaRPr lang="en-CA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Here are the </a:t>
            </a:r>
            <a:r>
              <a:rPr lang="en-US" dirty="0" smtClean="0">
                <a:latin typeface="Comic Sans MS" pitchFamily="66" charset="0"/>
              </a:rPr>
              <a:t>3 Secrets </a:t>
            </a:r>
            <a:r>
              <a:rPr lang="en-US" dirty="0">
                <a:latin typeface="Comic Sans MS" pitchFamily="66" charset="0"/>
              </a:rPr>
              <a:t>we will cover:</a:t>
            </a:r>
            <a:endParaRPr lang="en-CA" dirty="0">
              <a:latin typeface="Comic Sans MS" pitchFamily="66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Check yourself </a:t>
            </a:r>
            <a:r>
              <a:rPr lang="en-US" dirty="0" smtClean="0">
                <a:latin typeface="Comic Sans MS" pitchFamily="66" charset="0"/>
              </a:rPr>
              <a:t>first</a:t>
            </a:r>
            <a:endParaRPr lang="en-CA" dirty="0">
              <a:latin typeface="Comic Sans MS" pitchFamily="66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Connect before you direct.</a:t>
            </a:r>
            <a:endParaRPr lang="en-CA" dirty="0">
              <a:latin typeface="Comic Sans MS" pitchFamily="66" charset="0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State your expectations</a:t>
            </a:r>
            <a:endParaRPr lang="en-CA" dirty="0">
              <a:latin typeface="Comic Sans MS" pitchFamily="66" charset="0"/>
            </a:endParaRPr>
          </a:p>
          <a:p>
            <a:pPr lvl="0"/>
            <a:endParaRPr lang="en-CA" dirty="0">
              <a:latin typeface="Comic Sans MS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65104"/>
            <a:ext cx="2503808" cy="1794396"/>
          </a:xfrm>
          <a:prstGeom prst="rect">
            <a:avLst/>
          </a:prstGeom>
        </p:spPr>
      </p:pic>
      <p:pic>
        <p:nvPicPr>
          <p:cNvPr id="3" name="Objectiv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5262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3008313" cy="137807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en-CA" sz="3100" dirty="0">
                <a:effectLst/>
              </a:rPr>
              <a:t/>
            </a:r>
            <a:br>
              <a:rPr lang="en-CA" sz="3100" dirty="0">
                <a:effectLst/>
              </a:rPr>
            </a:br>
            <a:r>
              <a:rPr lang="en-US" sz="31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1. Check </a:t>
            </a:r>
            <a:r>
              <a:rPr lang="en-US" sz="3100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yourself first:</a:t>
            </a:r>
            <a:r>
              <a:rPr lang="en-CA" sz="31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CA" sz="31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</a:br>
            <a:endParaRPr lang="en-CA" sz="3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137160" lvl="0" indent="0">
              <a:buNone/>
            </a:pPr>
            <a:r>
              <a:rPr lang="en-US" sz="2800" dirty="0" smtClean="0">
                <a:latin typeface="Comic Sans MS" pitchFamily="66" charset="0"/>
              </a:rPr>
              <a:t>Before </a:t>
            </a:r>
            <a:r>
              <a:rPr lang="en-US" sz="2800" dirty="0">
                <a:latin typeface="Comic Sans MS" pitchFamily="66" charset="0"/>
              </a:rPr>
              <a:t>you open your mouth to speak  </a:t>
            </a:r>
            <a:r>
              <a:rPr lang="en-US" sz="3200" i="1" u="sng" dirty="0">
                <a:latin typeface="Comic Sans MS" pitchFamily="66" charset="0"/>
              </a:rPr>
              <a:t> stop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u="sng" dirty="0">
                <a:latin typeface="Comic Sans MS" pitchFamily="66" charset="0"/>
              </a:rPr>
              <a:t> </a:t>
            </a:r>
            <a:r>
              <a:rPr lang="en-US" sz="3200" u="sng" dirty="0">
                <a:latin typeface="Comic Sans MS" pitchFamily="66" charset="0"/>
              </a:rPr>
              <a:t>and think .</a:t>
            </a:r>
            <a:r>
              <a:rPr lang="en-US" sz="3200" dirty="0">
                <a:latin typeface="Comic Sans MS" pitchFamily="66" charset="0"/>
              </a:rPr>
              <a:t>  </a:t>
            </a:r>
            <a:r>
              <a:rPr lang="en-US" sz="2800" dirty="0">
                <a:latin typeface="Comic Sans MS" pitchFamily="66" charset="0"/>
              </a:rPr>
              <a:t>Ask yourself some relevant questions such as,</a:t>
            </a:r>
            <a:endParaRPr lang="en-CA" sz="18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2000" dirty="0">
                <a:latin typeface="Comic Sans MS" pitchFamily="66" charset="0"/>
              </a:rPr>
              <a:t> “Am I </a:t>
            </a:r>
            <a:r>
              <a:rPr lang="en-US" sz="2800" i="1" u="sng" dirty="0">
                <a:latin typeface="Comic Sans MS" pitchFamily="66" charset="0"/>
              </a:rPr>
              <a:t>overreacting</a:t>
            </a:r>
            <a:r>
              <a:rPr lang="en-US" sz="2000" dirty="0">
                <a:latin typeface="Comic Sans MS" pitchFamily="66" charset="0"/>
              </a:rPr>
              <a:t>?  </a:t>
            </a:r>
            <a:endParaRPr lang="en-CA" sz="14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Is my child being defiant or just </a:t>
            </a:r>
            <a:r>
              <a:rPr lang="en-US" sz="2800" i="1" u="sng" dirty="0">
                <a:latin typeface="Comic Sans MS" pitchFamily="66" charset="0"/>
              </a:rPr>
              <a:t>expressing</a:t>
            </a:r>
            <a:r>
              <a:rPr lang="en-US" dirty="0">
                <a:latin typeface="Comic Sans MS" pitchFamily="66" charset="0"/>
              </a:rPr>
              <a:t>  his desires? </a:t>
            </a:r>
            <a:endParaRPr lang="en-CA" sz="16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Is what I am asking or expecting</a:t>
            </a:r>
            <a:r>
              <a:rPr lang="en-US" sz="2800" i="1" u="sng" dirty="0">
                <a:latin typeface="Comic Sans MS" pitchFamily="66" charset="0"/>
              </a:rPr>
              <a:t> reasonable</a:t>
            </a:r>
            <a:r>
              <a:rPr lang="en-US" dirty="0">
                <a:latin typeface="Comic Sans MS" pitchFamily="66" charset="0"/>
              </a:rPr>
              <a:t>  for his age and ability?</a:t>
            </a:r>
            <a:endParaRPr lang="en-CA" sz="16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What am I  </a:t>
            </a:r>
            <a:r>
              <a:rPr lang="en-US" sz="2800" u="sng" dirty="0">
                <a:latin typeface="Comic Sans MS" pitchFamily="66" charset="0"/>
              </a:rPr>
              <a:t>feeling</a:t>
            </a:r>
            <a:r>
              <a:rPr lang="en-US" dirty="0">
                <a:latin typeface="Comic Sans MS" pitchFamily="66" charset="0"/>
              </a:rPr>
              <a:t> right now? </a:t>
            </a:r>
            <a:endParaRPr lang="en-CA" sz="1600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How can I </a:t>
            </a:r>
            <a:r>
              <a:rPr lang="en-US" sz="2800" i="1" u="sng" dirty="0">
                <a:latin typeface="Comic Sans MS" pitchFamily="66" charset="0"/>
              </a:rPr>
              <a:t>convey </a:t>
            </a:r>
            <a:r>
              <a:rPr lang="en-US" dirty="0">
                <a:latin typeface="Comic Sans MS" pitchFamily="66" charset="0"/>
              </a:rPr>
              <a:t>my message without attacking his character?</a:t>
            </a:r>
            <a:endParaRPr lang="en-CA" sz="1600" dirty="0">
              <a:latin typeface="Comic Sans MS" pitchFamily="66" charset="0"/>
            </a:endParaRPr>
          </a:p>
          <a:p>
            <a:endParaRPr lang="en-CA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3896072" cy="365125"/>
          </a:xfrm>
        </p:spPr>
        <p:txBody>
          <a:bodyPr/>
          <a:lstStyle/>
          <a:p>
            <a:r>
              <a:rPr lang="en-CA" dirty="0"/>
              <a:t>https://creatinglittlelead.wixsite.com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3</a:t>
            </a:fld>
            <a:endParaRPr lang="en-CA"/>
          </a:p>
        </p:txBody>
      </p:sp>
      <p:pic>
        <p:nvPicPr>
          <p:cNvPr id="7" name="Picture 6" descr="C:\Users\Little Leaders\Pictures\u1528458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3" y="2780928"/>
            <a:ext cx="1980795" cy="259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heck yourself 1st...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8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67544" y="476672"/>
            <a:ext cx="2890664" cy="75287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2. Connect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Before You Direct:</a:t>
            </a:r>
            <a:endParaRPr lang="en-CA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707904" y="663996"/>
            <a:ext cx="5111750" cy="5853113"/>
          </a:xfrm>
        </p:spPr>
        <p:txBody>
          <a:bodyPr>
            <a:normAutofit fontScale="62500" lnSpcReduction="20000"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Before giving directions make sure you have their</a:t>
            </a:r>
            <a:r>
              <a:rPr lang="en-US" i="1" u="sng" dirty="0">
                <a:latin typeface="Comic Sans MS" pitchFamily="66" charset="0"/>
              </a:rPr>
              <a:t> complete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u="sng" dirty="0">
                <a:latin typeface="Comic Sans MS" pitchFamily="66" charset="0"/>
              </a:rPr>
              <a:t> </a:t>
            </a:r>
            <a:r>
              <a:rPr lang="en-US" i="1" u="sng" dirty="0" smtClean="0">
                <a:latin typeface="Comic Sans MS" pitchFamily="66" charset="0"/>
              </a:rPr>
              <a:t>attention</a:t>
            </a:r>
            <a:r>
              <a:rPr lang="en-US" u="sng" dirty="0" smtClean="0">
                <a:latin typeface="Comic Sans MS" pitchFamily="66" charset="0"/>
              </a:rPr>
              <a:t>.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Of course this means you need to give them yours.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Call them by </a:t>
            </a:r>
            <a:r>
              <a:rPr lang="en-US" dirty="0" smtClean="0">
                <a:latin typeface="Comic Sans MS" pitchFamily="66" charset="0"/>
              </a:rPr>
              <a:t>their </a:t>
            </a:r>
            <a:r>
              <a:rPr lang="en-US" i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name</a:t>
            </a:r>
            <a:r>
              <a:rPr lang="en-US" u="sng" dirty="0">
                <a:latin typeface="Comic Sans MS" pitchFamily="66" charset="0"/>
              </a:rPr>
              <a:t>.</a:t>
            </a:r>
            <a:r>
              <a:rPr lang="en-US" dirty="0">
                <a:latin typeface="Comic Sans MS" pitchFamily="66" charset="0"/>
              </a:rPr>
              <a:t> Depending on the nature of your request, it is usually best to use their </a:t>
            </a:r>
            <a:r>
              <a:rPr lang="en-US" i="1" u="sng" dirty="0">
                <a:latin typeface="Comic Sans MS" pitchFamily="66" charset="0"/>
              </a:rPr>
              <a:t>given name</a:t>
            </a:r>
            <a:r>
              <a:rPr lang="en-US" dirty="0">
                <a:latin typeface="Comic Sans MS" pitchFamily="66" charset="0"/>
              </a:rPr>
              <a:t> rather than a nick name. This allows them to know that your request is serious and that you expect them to comply.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Make </a:t>
            </a:r>
            <a:r>
              <a:rPr lang="en-US" i="1" u="sng">
                <a:latin typeface="Comic Sans MS" pitchFamily="66" charset="0"/>
              </a:rPr>
              <a:t>eye </a:t>
            </a:r>
            <a:r>
              <a:rPr lang="en-US" i="1" u="sng" smtClean="0">
                <a:latin typeface="Comic Sans MS" pitchFamily="66" charset="0"/>
              </a:rPr>
              <a:t>contact</a:t>
            </a:r>
            <a:r>
              <a:rPr lang="en-US" u="sng" smtClean="0">
                <a:latin typeface="Comic Sans MS" pitchFamily="66" charset="0"/>
              </a:rPr>
              <a:t>. </a:t>
            </a:r>
            <a:r>
              <a:rPr lang="en-US" u="sng" dirty="0" smtClean="0">
                <a:latin typeface="Comic Sans MS" pitchFamily="66" charset="0"/>
              </a:rPr>
              <a:t>S</a:t>
            </a:r>
            <a:r>
              <a:rPr lang="en-US" dirty="0" smtClean="0">
                <a:latin typeface="Comic Sans MS" pitchFamily="66" charset="0"/>
              </a:rPr>
              <a:t>quat </a:t>
            </a:r>
            <a:r>
              <a:rPr lang="en-US" dirty="0">
                <a:latin typeface="Comic Sans MS" pitchFamily="66" charset="0"/>
              </a:rPr>
              <a:t>to their eye level and say something like this. “(Their name), I need your eyes to look at me, (or your ears to listen to me). 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i="1" u="sng" dirty="0">
                <a:latin typeface="Comic Sans MS" pitchFamily="66" charset="0"/>
              </a:rPr>
              <a:t>Reduce the distractions</a:t>
            </a:r>
            <a:r>
              <a:rPr lang="en-US" dirty="0">
                <a:latin typeface="Comic Sans MS" pitchFamily="66" charset="0"/>
              </a:rPr>
              <a:t> such as TV, Video games etc.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State your request in a </a:t>
            </a:r>
            <a:r>
              <a:rPr lang="en-US" i="1" u="sng" dirty="0">
                <a:latin typeface="Comic Sans MS" pitchFamily="66" charset="0"/>
              </a:rPr>
              <a:t>calm and warm</a:t>
            </a:r>
            <a:r>
              <a:rPr lang="en-US" dirty="0">
                <a:latin typeface="Comic Sans MS" pitchFamily="66" charset="0"/>
              </a:rPr>
              <a:t> manner.   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Use a </a:t>
            </a:r>
            <a:r>
              <a:rPr lang="en-US" i="1" u="sng" dirty="0">
                <a:latin typeface="Comic Sans MS" pitchFamily="66" charset="0"/>
              </a:rPr>
              <a:t>respectful tone</a:t>
            </a:r>
            <a:r>
              <a:rPr lang="en-US" dirty="0">
                <a:latin typeface="Comic Sans MS" pitchFamily="66" charset="0"/>
              </a:rPr>
              <a:t> and attach </a:t>
            </a:r>
            <a:r>
              <a:rPr lang="en-US" u="sng" dirty="0">
                <a:latin typeface="Comic Sans MS" pitchFamily="66" charset="0"/>
              </a:rPr>
              <a:t>please</a:t>
            </a:r>
            <a:r>
              <a:rPr lang="en-US" dirty="0">
                <a:latin typeface="Comic Sans MS" pitchFamily="66" charset="0"/>
              </a:rPr>
              <a:t> in your request. 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Get their </a:t>
            </a:r>
            <a:r>
              <a:rPr lang="en-US" i="1" u="sng" dirty="0">
                <a:latin typeface="Comic Sans MS" pitchFamily="66" charset="0"/>
              </a:rPr>
              <a:t>feedback. </a:t>
            </a:r>
            <a:r>
              <a:rPr lang="en-US" dirty="0">
                <a:latin typeface="Comic Sans MS" pitchFamily="66" charset="0"/>
              </a:rPr>
              <a:t>This is especially important with children with short attention spans. 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i="1" u="sng" dirty="0">
                <a:latin typeface="Comic Sans MS" pitchFamily="66" charset="0"/>
              </a:rPr>
              <a:t>Compliment</a:t>
            </a:r>
            <a:r>
              <a:rPr lang="en-US" dirty="0">
                <a:latin typeface="Comic Sans MS" pitchFamily="66" charset="0"/>
              </a:rPr>
              <a:t> them for understanding </a:t>
            </a:r>
            <a:r>
              <a:rPr lang="en-US" dirty="0" smtClean="0">
                <a:latin typeface="Comic Sans MS" pitchFamily="66" charset="0"/>
              </a:rPr>
              <a:t>your words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then acknowledge what has been completed </a:t>
            </a:r>
            <a:endParaRPr lang="en-CA" dirty="0">
              <a:latin typeface="Comic Sans MS" pitchFamily="66" charset="0"/>
            </a:endParaRPr>
          </a:p>
          <a:p>
            <a:pPr marL="137160" indent="0">
              <a:buNone/>
            </a:pPr>
            <a:r>
              <a:rPr lang="en-US" dirty="0">
                <a:latin typeface="Comic Sans MS" pitchFamily="66" charset="0"/>
              </a:rPr>
              <a:t> </a:t>
            </a:r>
            <a:endParaRPr lang="en-CA" dirty="0">
              <a:latin typeface="Comic Sans MS" pitchFamily="66" charset="0"/>
            </a:endParaRPr>
          </a:p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3464024" cy="365125"/>
          </a:xfrm>
        </p:spPr>
        <p:txBody>
          <a:bodyPr/>
          <a:lstStyle/>
          <a:p>
            <a:r>
              <a:rPr lang="en-CA" dirty="0"/>
              <a:t>https://creatinglittlelead.wixsite.com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4</a:t>
            </a:fld>
            <a:endParaRPr lang="en-CA"/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683568" y="2780928"/>
            <a:ext cx="2232248" cy="2376264"/>
          </a:xfrm>
          <a:prstGeom prst="rect">
            <a:avLst/>
          </a:prstGeom>
        </p:spPr>
      </p:pic>
      <p:pic>
        <p:nvPicPr>
          <p:cNvPr id="8" name="Connect...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489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31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95536" y="548680"/>
            <a:ext cx="3008313" cy="14351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7030A0"/>
                </a:solidFill>
                <a:effectLst/>
                <a:latin typeface="Segoe Script"/>
                <a:ea typeface="Century Schoolbook"/>
                <a:cs typeface="Arial"/>
              </a:rPr>
              <a:t>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Century Schoolbook"/>
                <a:cs typeface="Arial"/>
              </a:rPr>
              <a:t>3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/>
                <a:ea typeface="Century Schoolbook"/>
                <a:cs typeface="Arial"/>
              </a:rPr>
              <a:t>. 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entury Schoolbook"/>
                <a:cs typeface="Arial"/>
              </a:rPr>
              <a:t>State </a:t>
            </a: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entury Schoolbook"/>
                <a:cs typeface="Arial"/>
              </a:rPr>
              <a:t>Your Expectations</a:t>
            </a:r>
            <a:r>
              <a:rPr lang="en-CA" sz="2800" b="1" dirty="0">
                <a:solidFill>
                  <a:srgbClr val="575F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entury Schoolbook"/>
                <a:cs typeface="Century Schoolbook"/>
              </a:rPr>
              <a:t/>
            </a:r>
            <a:br>
              <a:rPr lang="en-CA" sz="2800" b="1" dirty="0">
                <a:solidFill>
                  <a:srgbClr val="575F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entury Schoolbook"/>
                <a:cs typeface="Century Schoolbook"/>
              </a:rPr>
            </a:br>
            <a:endParaRPr lang="en-C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https://creatinglittlelead.wixsite.comm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D4F91-6424-4F40-989C-86ABCB893F85}" type="slidenum">
              <a:rPr lang="en-CA" smtClean="0"/>
              <a:t>5</a:t>
            </a:fld>
            <a:endParaRPr lang="en-CA"/>
          </a:p>
        </p:txBody>
      </p:sp>
      <p:pic>
        <p:nvPicPr>
          <p:cNvPr id="14" name="Picture 13" descr="C:\Users\Little Leaders\Pictures\gwil3080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2162175" cy="21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endParaRPr lang="en-US" dirty="0" smtClean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latin typeface="Comic Sans MS" pitchFamily="66" charset="0"/>
              </a:rPr>
              <a:t>The </a:t>
            </a:r>
            <a:r>
              <a:rPr lang="en-US" dirty="0">
                <a:latin typeface="Comic Sans MS" pitchFamily="66" charset="0"/>
              </a:rPr>
              <a:t>best way to reduce the need to troubleshoot is to </a:t>
            </a:r>
            <a:r>
              <a:rPr lang="en-US" i="1" u="sng" dirty="0">
                <a:latin typeface="Comic Sans MS" pitchFamily="66" charset="0"/>
              </a:rPr>
              <a:t>keep your child in the loop</a:t>
            </a:r>
            <a:r>
              <a:rPr lang="en-US" dirty="0">
                <a:latin typeface="Comic Sans MS" pitchFamily="66" charset="0"/>
              </a:rPr>
              <a:t>  of what is happening.  In other words let her in on the agenda. </a:t>
            </a:r>
            <a:endParaRPr lang="en-CA" dirty="0"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Give a very </a:t>
            </a:r>
            <a:r>
              <a:rPr lang="en-US" i="1" u="sng" dirty="0">
                <a:latin typeface="Comic Sans MS" pitchFamily="66" charset="0"/>
              </a:rPr>
              <a:t>brief overview</a:t>
            </a:r>
            <a:r>
              <a:rPr lang="en-US" dirty="0">
                <a:latin typeface="Comic Sans MS" pitchFamily="66" charset="0"/>
              </a:rPr>
              <a:t>  of what will be happening in the next short while.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State clearly </a:t>
            </a:r>
            <a:r>
              <a:rPr lang="en-US" i="1" u="sng" dirty="0">
                <a:latin typeface="Comic Sans MS" pitchFamily="66" charset="0"/>
              </a:rPr>
              <a:t>what her role</a:t>
            </a:r>
            <a:r>
              <a:rPr lang="en-US" dirty="0">
                <a:latin typeface="Comic Sans MS" pitchFamily="66" charset="0"/>
              </a:rPr>
              <a:t>  will be and exactly what </a:t>
            </a:r>
            <a:r>
              <a:rPr lang="en-US" i="1" u="sng" dirty="0">
                <a:latin typeface="Comic Sans MS" pitchFamily="66" charset="0"/>
              </a:rPr>
              <a:t>your expectations</a:t>
            </a:r>
            <a:r>
              <a:rPr lang="en-US" dirty="0">
                <a:latin typeface="Comic Sans MS" pitchFamily="66" charset="0"/>
              </a:rPr>
              <a:t> of her will be.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Maintain a </a:t>
            </a:r>
            <a:r>
              <a:rPr lang="en-US" i="1" u="sng" dirty="0">
                <a:latin typeface="Comic Sans MS" pitchFamily="66" charset="0"/>
              </a:rPr>
              <a:t>calm</a:t>
            </a:r>
            <a:r>
              <a:rPr lang="en-US" dirty="0">
                <a:latin typeface="Comic Sans MS" pitchFamily="66" charset="0"/>
              </a:rPr>
              <a:t> demeanor and use a </a:t>
            </a:r>
            <a:r>
              <a:rPr lang="en-US" i="1" u="sng" dirty="0">
                <a:latin typeface="Comic Sans MS" pitchFamily="66" charset="0"/>
              </a:rPr>
              <a:t>respectful</a:t>
            </a:r>
            <a:r>
              <a:rPr lang="en-US" dirty="0">
                <a:latin typeface="Comic Sans MS" pitchFamily="66" charset="0"/>
              </a:rPr>
              <a:t> tone.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Use terms such as “</a:t>
            </a:r>
            <a:r>
              <a:rPr lang="en-US" i="1" u="sng" dirty="0">
                <a:latin typeface="Comic Sans MS" pitchFamily="66" charset="0"/>
              </a:rPr>
              <a:t>I expect</a:t>
            </a:r>
            <a:r>
              <a:rPr lang="en-US" dirty="0">
                <a:latin typeface="Comic Sans MS" pitchFamily="66" charset="0"/>
              </a:rPr>
              <a:t>”, “</a:t>
            </a:r>
            <a:r>
              <a:rPr lang="en-US" i="1" u="sng" dirty="0">
                <a:latin typeface="Comic Sans MS" pitchFamily="66" charset="0"/>
              </a:rPr>
              <a:t>I need you to…</a:t>
            </a:r>
            <a:r>
              <a:rPr lang="en-US" dirty="0">
                <a:latin typeface="Comic Sans MS" pitchFamily="66" charset="0"/>
              </a:rPr>
              <a:t>” “</a:t>
            </a:r>
            <a:r>
              <a:rPr lang="en-US" i="1" u="sng" dirty="0">
                <a:latin typeface="Comic Sans MS" pitchFamily="66" charset="0"/>
              </a:rPr>
              <a:t>I want you to…</a:t>
            </a:r>
            <a:r>
              <a:rPr lang="en-US" dirty="0">
                <a:latin typeface="Comic Sans MS" pitchFamily="66" charset="0"/>
              </a:rPr>
              <a:t>” in your sentence. </a:t>
            </a:r>
            <a:endParaRPr lang="en-CA" dirty="0">
              <a:latin typeface="Comic Sans MS" pitchFamily="66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>
                <a:latin typeface="Comic Sans MS" pitchFamily="66" charset="0"/>
              </a:rPr>
              <a:t>For example: “Suzie, in five minutes we will be leaving and </a:t>
            </a:r>
            <a:r>
              <a:rPr lang="en-US" i="1" u="sng" dirty="0">
                <a:latin typeface="Comic Sans MS" pitchFamily="66" charset="0"/>
              </a:rPr>
              <a:t>I expect you</a:t>
            </a:r>
            <a:r>
              <a:rPr lang="en-US" dirty="0">
                <a:latin typeface="Comic Sans MS" pitchFamily="66" charset="0"/>
              </a:rPr>
              <a:t> to have your coat and shoes on please.”</a:t>
            </a:r>
            <a:endParaRPr lang="en-CA" dirty="0">
              <a:latin typeface="Comic Sans MS" pitchFamily="66" charset="0"/>
            </a:endParaRPr>
          </a:p>
          <a:p>
            <a:endParaRPr lang="en-CA" dirty="0"/>
          </a:p>
        </p:txBody>
      </p:sp>
      <p:pic>
        <p:nvPicPr>
          <p:cNvPr id="7" name="Expectation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12597</TotalTime>
  <Words>413</Words>
  <Application>Microsoft Office PowerPoint</Application>
  <PresentationFormat>On-screen Show (4:3)</PresentationFormat>
  <Paragraphs>45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Book Antiqua</vt:lpstr>
      <vt:lpstr>Calibri</vt:lpstr>
      <vt:lpstr>Century Schoolbook</vt:lpstr>
      <vt:lpstr>Comic Sans MS</vt:lpstr>
      <vt:lpstr>Lucida Sans</vt:lpstr>
      <vt:lpstr>Segoe Script</vt:lpstr>
      <vt:lpstr>Wingdings</vt:lpstr>
      <vt:lpstr>Wingdings 2</vt:lpstr>
      <vt:lpstr>Wingdings 3</vt:lpstr>
      <vt:lpstr>Apex</vt:lpstr>
      <vt:lpstr>3 Secrets to talking with your kids &amp; have them listen</vt:lpstr>
      <vt:lpstr>Objective:</vt:lpstr>
      <vt:lpstr>      1. Check yourself first: </vt:lpstr>
      <vt:lpstr>PowerPoint Presentation</vt:lpstr>
      <vt:lpstr> 3. State Your Expectations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co-operation in your child</dc:title>
  <dc:creator>Denise Martin</dc:creator>
  <cp:lastModifiedBy>Dee Martin</cp:lastModifiedBy>
  <cp:revision>30</cp:revision>
  <dcterms:created xsi:type="dcterms:W3CDTF">2011-12-02T04:31:18Z</dcterms:created>
  <dcterms:modified xsi:type="dcterms:W3CDTF">2017-06-04T21:19:35Z</dcterms:modified>
</cp:coreProperties>
</file>